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1"/>
  </p:notesMasterIdLst>
  <p:sldIdLst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9876-8CF0-4F47-ABA0-247146C129CF}" type="datetimeFigureOut">
              <a:rPr lang="el-GR" smtClean="0"/>
              <a:pPr/>
              <a:t>25/9/2016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BDEF5-A64D-42D3-B528-63D22359807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61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699F-80B5-4860-9E3E-5F56E929B0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000082"/>
            </a:gs>
            <a:gs pos="100000">
              <a:srgbClr val="0047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6DC6-EA39-4A84-BEE4-AC64D805E6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32825-A822-4790-91C8-84532A73B9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s://www.google.com.cy/url?sa=i&amp;rct=j&amp;q=&amp;esrc=s&amp;source=images&amp;cd=&amp;cad=rja&amp;uact=8&amp;ved=0ahUKEwif-_Ho64TOAhUpKsAKHZTbAS0QjRwIBw&amp;url=https://www.thinglink.com/scene/596740083999047681&amp;psig=AFQjCNGj78zPIOaCW8RILpuNBlXAiPpZKQ&amp;ust=1469199996155244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google.com.cy/url?sa=i&amp;rct=j&amp;q=&amp;esrc=s&amp;source=images&amp;cd=&amp;cad=rja&amp;uact=8&amp;ved=0ahUKEwiM08yB7ITOAhVLKsAKHTLSCz8QjRwIBw&amp;url=https://www.thinglink.com/scene/660302038655041538&amp;psig=AFQjCNHA6ga-4jrCQOLd9v3rWKY5QQxG5A&amp;ust=1469200014153583" TargetMode="External"/><Relationship Id="rId5" Type="http://schemas.openxmlformats.org/officeDocument/2006/relationships/hyperlink" Target="https://www.google.com.cy/url?sa=i&amp;rct=j&amp;q=&amp;esrc=s&amp;source=images&amp;cd=&amp;cad=rja&amp;uact=8&amp;ved=0ahUKEwjDxMuq64TOAhWmLMAKHRePDygQjRwIBw&amp;url=https://reefs.com/2014/12/15/potassium-element-needs-second-look-part-1/&amp;psig=AFQjCNHlYlpH1EEMlIU5g_HuOXIYOHP3Iw&amp;ust=146919997426203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google.com.cy/url?sa=i&amp;rct=j&amp;q=&amp;esrc=s&amp;source=images&amp;cd=&amp;cad=rja&amp;uact=8&amp;ved=0ahUKEwjkwv2W7ITOAhWIK8AKHfKeAB0QjRwIBw&amp;url=http://blog.brightagrotech.com/phosphorus-in-aquaponics/&amp;psig=AFQjCNH7qeZu8cySGbi41cBG3YgnA98E4Q&amp;ust=146920002929093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cy/url?sa=i&amp;rct=j&amp;q=&amp;esrc=s&amp;source=images&amp;cd=&amp;cad=rja&amp;uact=8&amp;ved=0ahUKEwjkwv2W7ITOAhWIK8AKHfKeAB0QjRwIBw&amp;url=http://blog.brightagrotech.com/phosphorus-in-aquaponics/&amp;psig=AFQjCNH7qeZu8cySGbi41cBG3YgnA98E4Q&amp;ust=146920002929093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Ηλεκτρολυτικές διαταραχές των  αλκοολικών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7830" name="AutoShape 6" descr="Αποτέλεσμα εικόνας για potass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2" name="AutoShape 8" descr="Αποτέλεσμα εικόνας για potass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6" name="AutoShape 12" descr="Αποτέλεσμα εικόνας για sod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838" name="AutoShape 14" descr="Αποτέλεσμα εικόνας για sod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Γεώργιος </a:t>
            </a:r>
            <a:r>
              <a:rPr lang="el-G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Τουλκερίδης</a:t>
            </a:r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Νεφρολόγος, Γενικό Νοσοκομείο Λάρνακας, Κύπρος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http://image.shutterstock.com/z/stock-vector-vector-cartoon-of-drunk-businessman-with-green-alcohol-bottle-illustration-320829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2997534" cy="3688326"/>
          </a:xfrm>
          <a:prstGeom prst="rect">
            <a:avLst/>
          </a:prstGeom>
          <a:noFill/>
        </p:spPr>
      </p:pic>
      <p:sp>
        <p:nvSpPr>
          <p:cNvPr id="28" name="Cloud Callout 27"/>
          <p:cNvSpPr/>
          <p:nvPr/>
        </p:nvSpPr>
        <p:spPr>
          <a:xfrm>
            <a:off x="1524000" y="3048000"/>
            <a:ext cx="1143000" cy="914400"/>
          </a:xfrm>
          <a:prstGeom prst="cloudCallout">
            <a:avLst>
              <a:gd name="adj1" fmla="val 141419"/>
              <a:gd name="adj2" fmla="val -8849"/>
            </a:avLst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1905000" y="3810000"/>
            <a:ext cx="1066800" cy="838200"/>
          </a:xfrm>
          <a:prstGeom prst="cloudCallout">
            <a:avLst>
              <a:gd name="adj1" fmla="val 124623"/>
              <a:gd name="adj2" fmla="val -59814"/>
            </a:avLst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1981200" y="2286000"/>
            <a:ext cx="1066800" cy="914400"/>
          </a:xfrm>
          <a:prstGeom prst="cloudCallout">
            <a:avLst>
              <a:gd name="adj1" fmla="val 118129"/>
              <a:gd name="adj2" fmla="val 66220"/>
            </a:avLst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2514600" y="4343400"/>
            <a:ext cx="1066800" cy="838200"/>
          </a:xfrm>
          <a:prstGeom prst="cloudCallout">
            <a:avLst>
              <a:gd name="adj1" fmla="val 72675"/>
              <a:gd name="adj2" fmla="val -102789"/>
            </a:avLst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2667000" y="1600200"/>
            <a:ext cx="990600" cy="914400"/>
          </a:xfrm>
          <a:prstGeom prst="cloudCallout">
            <a:avLst>
              <a:gd name="adj1" fmla="val 60886"/>
              <a:gd name="adj2" fmla="val 129167"/>
            </a:avLst>
          </a:prstGeom>
          <a:solidFill>
            <a:srgbClr val="00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34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86200"/>
            <a:ext cx="609600" cy="609600"/>
          </a:xfrm>
          <a:prstGeom prst="rect">
            <a:avLst/>
          </a:prstGeom>
          <a:noFill/>
        </p:spPr>
      </p:pic>
      <p:pic>
        <p:nvPicPr>
          <p:cNvPr id="35" name="Picture 4" descr="https://cdn.reefs.com/blog/wp-content/uploads/2014/12/19-Potassium-Til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419600"/>
            <a:ext cx="609601" cy="609601"/>
          </a:xfrm>
          <a:prstGeom prst="rect">
            <a:avLst/>
          </a:prstGeom>
          <a:noFill/>
        </p:spPr>
      </p:pic>
      <p:pic>
        <p:nvPicPr>
          <p:cNvPr id="36" name="Picture 2" descr="http://sciencenotes.org/wp-content/uploads/2013/05/11-Sodium-Tile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2438400"/>
            <a:ext cx="609601" cy="609601"/>
          </a:xfrm>
          <a:prstGeom prst="rect">
            <a:avLst/>
          </a:prstGeom>
          <a:noFill/>
        </p:spPr>
      </p:pic>
      <p:pic>
        <p:nvPicPr>
          <p:cNvPr id="37" name="Picture 36" descr="https://www.brightagrotech.com/wp-content/uploads/2013/10/Phosphorus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1752600"/>
            <a:ext cx="609601" cy="609601"/>
          </a:xfrm>
          <a:prstGeom prst="rect">
            <a:avLst/>
          </a:prstGeom>
          <a:noFill/>
        </p:spPr>
      </p:pic>
      <p:pic>
        <p:nvPicPr>
          <p:cNvPr id="38" name="Picture 2" descr="http://s4.thingpic.com/images/Q2/JHvewjDcFnZRweY3LdmwYLKm.pn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3200400"/>
            <a:ext cx="609600" cy="609600"/>
          </a:xfrm>
          <a:prstGeom prst="rect">
            <a:avLst/>
          </a:prstGeom>
          <a:noFill/>
        </p:spPr>
      </p:pic>
      <p:sp useBgFill="1">
        <p:nvSpPr>
          <p:cNvPr id="39" name="Rectangle 38"/>
          <p:cNvSpPr/>
          <p:nvPr/>
        </p:nvSpPr>
        <p:spPr>
          <a:xfrm>
            <a:off x="2819400" y="5334000"/>
            <a:ext cx="3352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/>
      <p:bldP spid="77832" grpId="0"/>
      <p:bldP spid="77836" grpId="0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 descr="data:image/jpeg;base64,/9j/4AAQSkZJRgABAQAAAQABAAD/2wCEAAkGBw8PDxAPDQ8PDw4PDQ8QDQ0QDxAREA4PFhEWFhYRFRUYHSggGBolGxUYITEiJSkrLi8uGB8zODMuNygtNSsBCgoKDg0OGxAQGCslHSUtLy0tLS0tLS0vLTAtKy0tKy0tLSstLS0tLS0tLS0rLS0rLS0tLS0rLS0tLS0tLS0tLf/AABEIAOEA4QMBIgACEQEDEQH/xAAcAAEBAAIDAQEAAAAAAAAAAAAAAQUGAgQHCAP/xABIEAACAgECBAMFAwUNBgcAAAABAgADBAURBhIhMQcTQRRRYXGBIjKRNXSSsrMXJDNCUlRicnOhsdHSIzQ2U4LxFRYlZJPC4f/EABkBAQEBAQEBAAAAAAAAAAAAAAABAgMEBf/EACMRAQEAAgICAgIDAQAAAAAAAAABAhESMQMhMkFRYRNCcSL/2gAMAwEAAhEDEQA/APQ4iJzfPIiICIiAiIgIiICIiAiIgQySmSSjiZJTJMohkMpkMyJJKZJKJJLJM1HEyTkZxmRJDLIZmiREsgyERE9rTp6pquPiILMq5KULcqs52BbYnlHx2Bnnl/iEcvV8LG0+xhiG5UvYoo9oLHqBzDcKANvQnc/CeiajpmPkqqZNNdyK3Oq2KGAbYjmA9+xM894txq6te0ZKUStBy7IihV/hW9BLHTDT02eXJxBruZm5tOmvj+Vi3ldrErBClmC9SNz90z1Hfbr7p4xwXruVTbqPsGBZmW3ZjtzA8tVaczbbn1O57biIYT1WzYi8U+ZX5rYnleYnm8vk78nMObbp323noM0HS/EKxclMTV8NsGywgV2bk1kk7DffsN9huCe/pN+ipnv7hERIwREQERECGSUyGSjjJLJMohklMhmRDJKZDJRJJZJmohklMkyJOJnKQzIkREgyERE9rRPN+Nv+ING/6f2rT0ialxFwxfk6pgZtb0inE5fNV2cWNs5b7ICkHofUiWN4XVbRlXrVW9th2Sut3c7E7Iqkk7Dv0E6ehali5VRtwmRqucqSi8o5xtvuNh7532UEEEbgggg+oPcTzqrhHVNMusbRLqHxbW5jiZG/2D8/Xb3gg9t94TGSufjdXUcCpn281clRSfXYq3MPl2m76L5nsuN52/m+zUebv38zy15t/rvNKxeDs/Oyq8rXb6mSk704VG/IDvv16bbb/Ek++ehQuVmpCIiRgiIgIiSBDIZZJKJJLJMiGQymSZRDJLJJRJJZJmohkMpkMyJJLIZBIiJkZCIie1oiIgIiICIiAiIgIiICQxJASGJJlAyGJJFJIkmUJJZJkSSWSSohkMpkmRJDLJIJERMjIRET2tEREBERAREQEREBETTPFfV8jDwEtxLTVYcytC6hSShrsJHUH1UfhCybum5GSfOf7oGr/wA+s/Rq/wBMfugav/PbP0a/9MvGuv8ABk+i5J871eIerqd/bGb4MlZH+E2DRvF3LRgM2qq+v1atfLtHy68p+Ww+cnGpfDk9nkMx+ha1j51K34r86HoQRsyN6qw9DMhOdcqhklkkRJDLJMhJBgyVEM4yyTISRIZkIiJBkIiJ7WiIiAiIgIiICIkJgCZ5943fkyv8/q/ZXT0CefeN35Mr/P6v2V0Ttvx/KPG9ExVvyqKX35Lbq0bbodiwB2nsx8JdN/lZP/yL/lPIOFf9/wAT86p/XE+nDLldOvmyss089v8ACLTyPs25KH3hkP4grPMuNeE7dLuWt3FtdilqbgvKG2OzKV3OxHT1PcT6Onkvjjn1k4uMCDanPa4HdFPRQfnsfwkxyu08WeVy0wvg9qzU6h7PufLykZSvp5iKWVvwDD6z3KfPPhnSX1bE2/iu7sfcBWx//PrPoaZz7Z8/ySIknOuJJBiQSSWSZRJJTIZBJDLIZmhEksgyERE9rRERAREQESbyQKTJEkgTz/xt/Jlf5/V+yum/zQPGz8mV/n9X7K6J214/lHiWLkPVYllZ5XrYMje5gdwZs37ourfzo/oV/wCUwOi4i35NFLkhbbkRiu24DMAdt56+fCDT/wDn5f6VX+ibtk7erPLGfJ51d4gas42OY4HryqgP47TW7bHsYs7M7sd2ZiWZifUk9SZ7XV4Sacp3NuU4/kl6wP7lBmw6PwZp2GQ9GMhsB3Wyzex1PvBbt9JnnJ0x/LhOo1Xwk4Ssxg+blIUstQLj1sNmWs9S7D0J6bD3fOekSyTnldvPllcrukkSTDJJLJJUDOMskyJESSAZIkMlCIiZGQiSJ7Wl3jeSI2G8SRGxZIkkRZIkkFnn/jZ+TK/z+r9ldN/mj+L+Hbfp9aUVva4zamKopYhRVaN9h6dR+Ms7b8fyjxzhX/f8T86q/XE+mjPnbhvQM1M3FZ8W9VXJqLManAA5h1PSfRJl8jp577iREk5uBJETISRECQYkmUJIkkCSIkEMkskyESRIO/EkT1qskSQLEkQqyREBEkSIRJEgbxJEBJETISREBJEkzUJJZJBIiSQJDLJIJIZZJkIklgdzeWcYnqVykhe88Z0PjHX84uuGtVprCmz7FS7A7gfeYe6WTbeONyezRPJczjLXtOKPqOLWaXbb7qgH3qHQkKdt+/u+E2bi3i1k0mvUMBgPNsrCllDbA8wZSPeCu30jjVvjvpukTE8Nag1+Di33MvmXUI7nooLEddhMoDIxZpYkJjeRFkiQHft1k2LJEhMgsk42nZWI7hSR+E0vwx4kydQqyXy2QmqytUKqFABUk7/hLr1tZLZtu0kisD2IPyO8syySSbj0MTISQYkEiJJAkjcehiQSIkkCIiQduJInp2rkvcfOeCeG3FePpj5DZKXOLkrVPJVGIKlid+Zl9896XuPnPHPBXFqttzBbXXYBXTyh0V9vtN23HSbxvquvj1xy3+nHjnj2rU6Fw8LHv3stQk2KnOSD9lUVWbqTtMhxTpL4fDVGPd/CrkI1g/ks72Py/TmA+YM9Mx8Gms81VNVbbbcyVop2+YE1Dxi/JZ/Oqf8ABpZl7ki45y2ST7a9pHA1upYFN+XlWIRjhcKhQDXXUoPKWB7k9zt75kvBnUbnpy8e5yy4tlXlkknlDiwFR8B5fT5zaeC/yVh/mafqzS/Bkbtqo9744/vyIt3KttuOW3VxbcniHPvT2mzH0/HB2Wo7cwLcq/Nm2J3PYCTMsyeHs/HUZNt+n5A3ZLSD0B5WHwK7htxt3298nhbkpp+dm4OWwqsblVC55QzVs32dz6kPuPlL4p5CZ+dhYWIwtsXmVyh5grWMv2dx6gJufgZfvX01/bj9O34i6yzaljYNuTZiYJrR77ayQW59+p29OgHuG5M7GFwvy203aHqykAk2123earKP6C9wex32+BmQ4t/8Gy8ivAz7GTLUBa7VD1lNwCB5jLykH07jfp3micb8JY+mJVfiZrO5uCrWWTzVHKT5gZPcQBvsO4knuaTH3JOm2+M2XZVTimqx6ybn5uR2TccvY7GY/WeD9QuxG1C/Os9rWk5Hsy8ypUgTm8pdj0YD3eo2+M4eKt1lmnaa9w2tcBrB/SNQJm45fFeIdMfKW6sg4rBayw5/ONewqK99+bp/fJuyTSS2YzTo+GnEFmbgOt7F7sctW1h25nQrupPx26b+u00Lw70S/UK8jG85qMPnR8goPt2vysFrHpt3J3/7bR4N4TJh5VzAhbX5U9zBEO5H1JH0nDwP/gMz+2p/VaLdctLf+eWv0x2g4Vmka7XhV3M9F46g9OZGRivMO3MCveZfxG17JfKp0rBc1WXcnnWg7H7Z6LzDqAB9o7de06+vf8UYf9nV+rZOpxr+8dex8+wHyLDUzPsSByoKnHTr0AB+sd2X9HeUt7058ScJX6VjnOw8/JaylkNwY9GDMF5gPXqw6HfpM7na82Zw/blgmu00bOUJXa1bFDFdjuAT1+s5+JWu440y1Euqd8lUWlVYNzLzqWboe3KD19+0w+HgPRwvcLAVaypreU+itavL/dsfrM9yW/lnuS3vbo8G6fqGpLi2vkmvDwrV2Ds7vkWrb5rE+/vy7k9NhsO8yWfl2jiemoWWCoopNXO3If3sx+7vtM14Vj/0nH/r3/tmmsa/l14/E1N17CuoJXvY3RQDQyAk+7cxveVn+rveVn+sz4wZNlWFS1Vj1sctQWRmUkeW/TcekxvHet5GPpeAlFjo2RWnm2g/bKiofZ5u43J3379J1/FzXse+mrGx7FuZLvOtas8yVrylVBYdNyW7fD4iZ3VczTBp+Fj6pvy20UmrZLPskIBzh1Gy7b+/se0k9SbiYzUx3GGr4ZxbUV9J1dvawyENZkEB+o33UfaB267bH3GejafXatVa5Diy5UUW2KvKHcDq23pvPKuJuAsDHxbMnHzieROZEsap/MPooKgdT6dJufhplXW6bS15ZiGsVGY7k1hth+Hb6TPk9472nk94722mDEhnBwN5IiQduJIno2rkDMJw9wth6ebGxEZDaFD81jPuASR37d5mol2u6TH65o9GdT5GUparnV9gxU8w326j5zIRGzenXwMKuilKKgRVWgRASSQoHbc950NB4bxcA3HFRlN5Q28zs25Xm2237ffMy0Rs3WC4g4Qwc9g+TV/tQNvNQlHI9AxHf6y8P8JYOAS2NTtYRsbXJdwPUAnsPlM5Pytya0IV7EVm+6rOoY/IE9Y5XpeV1rbGa/wzhZ+3tVIdlGy2qSlgHu5h1I+BmN0zw90zHcWLSbGU7r5rl1B9/L2m1T8bMmtWCvYis33VZ1DH5A95OVJllrW3nPjf/AYn9s/6kz+Z4fabkOLnpZWbZnWt2RHYjqdh2+k2m2pW++qtt25lB2/Gcped1qNc7qSPwxMOqmpaaUWupF5VRRsAPX/GdDh/h3F09XXERkWxlZwzs+5AIHft3mR9pr5/L508z/l868/6Pec2YDqSAPeTtM7rG6xWTw5i2ZaZzoxyawAj87BQACB9nse5nZ1jScfMqNOVWtib7gHurfylPcH5Ttecv8pf0hOSsD1BBHvB3k3TdargeHmmU2CwUtYVO6ra7OgP9U9D9ZsGp4FeTS+PcCarFCuoJU7bg7Ajt2nZLAdzt84i5Wlyt92uno+l04dK4+OpWpCxVSxYjmYsep+JnR4h4Ww8/lOVXu6DlW1SVcLuTy7juNyeh95makmeV3s3d7a0nAmnCg44pPls6u7c7eY7KDtu3fYbnp26zJZuhYt9CY11S2U1qq1hurJsNgVbuDt6zJRHK/k5X8tQo8N9LRubynfY7hGtYr9ffNropWtVStVREUKiKAFVR2AA7Cc5DJcre6XK3uhkiJhkiSIHaiSJ2Vyicd43gconHeIHKSSIEt5uVuTbn5Tyc33ebbpv8N5p2n8EYiUWNqnJk5Npd8jLsYg9+nIT93YbTb7rVRWdyFRVLMx7KoG5JmG1PSMLVaa2sPnVbManrsZQd+56d+3rNS6bxumC4J1W2rR8i+wl68X2n2RmJ3sprXdBv7txyzhwtwli5eCuRn1+flZoa229iedAxPJyH+Lsu3/adHTr7nwNb05n84acllWPb3ZqgLNkO3qBVt9dvSbdwPctmm4RU7gY1af9SDkYfipmsrrbeV1uz8sf4cZ1tmNbj5D89uFlW4xc9SyLtykn8R8gJ2+PdUsxNOvupJFmy1ow7oXbl5h8RvMV4a/aOp3Kd0s1S7kYdjt13/BxNk4gxaLsW6rLda6HQq9jsqCv3NzN0BB2kupkzlqZtep4Bwnw1TkJyWrDjN5j53nkc3Pzf1j2jhc16zpVa54NpWwpd9pkLWV9mJUg77MD9YxtI1KqgVHU6vYq69xkpUfavIA36OTyg8vTm6z8/CPHKaYGI2F2TdYo9y7Kn/0i31va2+rd/bp8U8HaRh4d+QMY86oRSDfeea5uiDbm69SPwmy8FaUcPT8elvvhDZbv6O55iPpvt9JhuI/39qmJgA704v78zAOoYgjy0b/L3MZ2PEPOvWmuiivIZchyuTbjVmyyugfeVQOgZt9tz8Yu7JLS7sktatxdqdmbkYd9Z2wK9Sqox/8A3FoYF7h/RH3R9fjPVTPJeLNerevT6qcDNxq8bMqZFto5AyqPuJ16t8J6dped7RSl3l208+/+yuXksXYkfaX0k8k9Q8k9R25IicXIkiQmAJkiJlCSIkCJIgdmJInZViSIFiSIFiSIEdQwKsAVYEMD2II2IM1GjhLLxgatO1N8bFLEih6K7jXudyEduom3xLMrFmVjFcP6DThUtVWWsaxi+RbYd3usPdmmEXhDLpD1YGpPjYbsx9nNFdhr5vvBLD1UfKbhJHKryrG6ZoteLiDExiyKEYCzu/O3ew/HfrPzxdE/eTYeXa+UHR1stfo7BjuPkR6fKZaJOVTdaZ/5OzDV7I2q2nAA5PJFFQt8v0Q299ptmFiV0VpTSvJXWoVFHoon7RFytLlb2wug6AMW7LyHsN1+Xbzu5XlCIN+WtRueg3/uHumaiSZt2lu2G4l0IZvs29hr9nyUvGy78xX+L8JmTEkbNkRJvMoEyREgSREgSRIZBd4kiB2IlidlIiICIiAiIgIiIEMREgSREBERIJERAkRECGSImahJESBJEQBkiJ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AutoShape 4" descr="data:image/jpeg;base64,/9j/4AAQSkZJRgABAQAAAQABAAD/2wCEAAkGBw8PDxAPDQ8PDw4PDQ8QDQ0QDxAREA4PFhEWFhYRFRUYHSggGBolGxUYITEiJSkrLi8uGB8zODMuNygtNSsBCgoKDg0OGxAQGCslHSUtLy0tLS0tLS0vLTAtKy0tKy0tLSstLS0tLS0tLS0rLS0rLS0tLS0rLS0tLS0tLS0tLf/AABEIAOEA4QMBIgACEQEDEQH/xAAcAAEBAAIDAQEAAAAAAAAAAAAAAQUGAgQHCAP/xABIEAACAgECBAMFAwUNBgcAAAABAgADBAURBhIhMQcTQRRRYXGBIjKRNXSSsrMXJDNCUlRicnOhsdHSIzQ2U4LxFRYlZJPC4f/EABkBAQEBAQEBAAAAAAAAAAAAAAABAgMEBf/EACMRAQEAAgICAgIDAQAAAAAAAAABAhESMQMhMkFRYRNCcSL/2gAMAwEAAhEDEQA/APQ4iJzfPIiICIiAiIgIiICIiAiIgQySmSSjiZJTJMohkMpkMyJJKZJKJJLJM1HEyTkZxmRJDLIZmiREsgyERE9rTp6pquPiILMq5KULcqs52BbYnlHx2Bnnl/iEcvV8LG0+xhiG5UvYoo9oLHqBzDcKANvQnc/CeiajpmPkqqZNNdyK3Oq2KGAbYjmA9+xM894txq6te0ZKUStBy7IihV/hW9BLHTDT02eXJxBruZm5tOmvj+Vi3ldrErBClmC9SNz90z1Hfbr7p4xwXruVTbqPsGBZmW3ZjtzA8tVaczbbn1O57biIYT1WzYi8U+ZX5rYnleYnm8vk78nMObbp323noM0HS/EKxclMTV8NsGywgV2bk1kk7DffsN9huCe/pN+ipnv7hERIwREQERECGSUyGSjjJLJMohklMhmRDJKZDJRJJZJmohklMkyJOJnKQzIkREgyERE9rRPN+Nv+ING/6f2rT0ialxFwxfk6pgZtb0inE5fNV2cWNs5b7ICkHofUiWN4XVbRlXrVW9th2Sut3c7E7Iqkk7Dv0E6ehali5VRtwmRqucqSi8o5xtvuNh7532UEEEbgggg+oPcTzqrhHVNMusbRLqHxbW5jiZG/2D8/Xb3gg9t94TGSufjdXUcCpn281clRSfXYq3MPl2m76L5nsuN52/m+zUebv38zy15t/rvNKxeDs/Oyq8rXb6mSk704VG/IDvv16bbb/Ek++ehQuVmpCIiRgiIgIiSBDIZZJKJJLJMiGQymSZRDJLJJRJJZJmohkMpkMyJJLIZBIiJkZCIie1oiIgIiICIiAiIgIiICQxJASGJJlAyGJJFJIkmUJJZJkSSWSSohkMpkmRJDLJIJERMjIRET2tEREBERAREQEREBETTPFfV8jDwEtxLTVYcytC6hSShrsJHUH1UfhCybum5GSfOf7oGr/wA+s/Rq/wBMfugav/PbP0a/9MvGuv8ABk+i5J871eIerqd/bGb4MlZH+E2DRvF3LRgM2qq+v1atfLtHy68p+Ww+cnGpfDk9nkMx+ha1j51K34r86HoQRsyN6qw9DMhOdcqhklkkRJDLJMhJBgyVEM4yyTISRIZkIiJBkIiJ7WiIiAiIgIiICIkJgCZ5943fkyv8/q/ZXT0CefeN35Mr/P6v2V0Ttvx/KPG9ExVvyqKX35Lbq0bbodiwB2nsx8JdN/lZP/yL/lPIOFf9/wAT86p/XE+nDLldOvmyss089v8ACLTyPs25KH3hkP4grPMuNeE7dLuWt3FtdilqbgvKG2OzKV3OxHT1PcT6Onkvjjn1k4uMCDanPa4HdFPRQfnsfwkxyu08WeVy0wvg9qzU6h7PufLykZSvp5iKWVvwDD6z3KfPPhnSX1bE2/iu7sfcBWx//PrPoaZz7Z8/ySIknOuJJBiQSSWSZRJJTIZBJDLIZmhEksgyERE9rRERAREQESbyQKTJEkgTz/xt/Jlf5/V+yum/zQPGz8mV/n9X7K6J214/lHiWLkPVYllZ5XrYMje5gdwZs37ourfzo/oV/wCUwOi4i35NFLkhbbkRiu24DMAdt56+fCDT/wDn5f6VX+ibtk7erPLGfJ51d4gas42OY4HryqgP47TW7bHsYs7M7sd2ZiWZifUk9SZ7XV4Sacp3NuU4/kl6wP7lBmw6PwZp2GQ9GMhsB3Wyzex1PvBbt9JnnJ0x/LhOo1Xwk4Ssxg+blIUstQLj1sNmWs9S7D0J6bD3fOekSyTnldvPllcrukkSTDJJLJJUDOMskyJESSAZIkMlCIiZGQiSJ7Wl3jeSI2G8SRGxZIkkRZIkkFnn/jZ+TK/z+r9ldN/mj+L+Hbfp9aUVva4zamKopYhRVaN9h6dR+Ms7b8fyjxzhX/f8T86q/XE+mjPnbhvQM1M3FZ8W9VXJqLManAA5h1PSfRJl8jp577iREk5uBJETISRECQYkmUJIkkCSIkEMkskyESRIO/EkT1qskSQLEkQqyREBEkSIRJEgbxJEBJETISREBJEkzUJJZJBIiSQJDLJIJIZZJkIklgdzeWcYnqVykhe88Z0PjHX84uuGtVprCmz7FS7A7gfeYe6WTbeONyezRPJczjLXtOKPqOLWaXbb7qgH3qHQkKdt+/u+E2bi3i1k0mvUMBgPNsrCllDbA8wZSPeCu30jjVvjvpukTE8Nag1+Di33MvmXUI7nooLEddhMoDIxZpYkJjeRFkiQHft1k2LJEhMgsk42nZWI7hSR+E0vwx4kydQqyXy2QmqytUKqFABUk7/hLr1tZLZtu0kisD2IPyO8syySSbj0MTISQYkEiJJAkjcehiQSIkkCIiQduJInp2rkvcfOeCeG3FePpj5DZKXOLkrVPJVGIKlid+Zl9896XuPnPHPBXFqttzBbXXYBXTyh0V9vtN23HSbxvquvj1xy3+nHjnj2rU6Fw8LHv3stQk2KnOSD9lUVWbqTtMhxTpL4fDVGPd/CrkI1g/ks72Py/TmA+YM9Mx8Gms81VNVbbbcyVop2+YE1Dxi/JZ/Oqf8ABpZl7ki45y2ST7a9pHA1upYFN+XlWIRjhcKhQDXXUoPKWB7k9zt75kvBnUbnpy8e5yy4tlXlkknlDiwFR8B5fT5zaeC/yVh/mafqzS/Bkbtqo9744/vyIt3KttuOW3VxbcniHPvT2mzH0/HB2Wo7cwLcq/Nm2J3PYCTMsyeHs/HUZNt+n5A3ZLSD0B5WHwK7htxt3298nhbkpp+dm4OWwqsblVC55QzVs32dz6kPuPlL4p5CZ+dhYWIwtsXmVyh5grWMv2dx6gJufgZfvX01/bj9O34i6yzaljYNuTZiYJrR77ayQW59+p29OgHuG5M7GFwvy203aHqykAk2123earKP6C9wex32+BmQ4t/8Gy8ivAz7GTLUBa7VD1lNwCB5jLykH07jfp3micb8JY+mJVfiZrO5uCrWWTzVHKT5gZPcQBvsO4knuaTH3JOm2+M2XZVTimqx6ybn5uR2TccvY7GY/WeD9QuxG1C/Os9rWk5Hsy8ypUgTm8pdj0YD3eo2+M4eKt1lmnaa9w2tcBrB/SNQJm45fFeIdMfKW6sg4rBayw5/ONewqK99+bp/fJuyTSS2YzTo+GnEFmbgOt7F7sctW1h25nQrupPx26b+u00Lw70S/UK8jG85qMPnR8goPt2vysFrHpt3J3/7bR4N4TJh5VzAhbX5U9zBEO5H1JH0nDwP/gMz+2p/VaLdctLf+eWv0x2g4Vmka7XhV3M9F46g9OZGRivMO3MCveZfxG17JfKp0rBc1WXcnnWg7H7Z6LzDqAB9o7de06+vf8UYf9nV+rZOpxr+8dex8+wHyLDUzPsSByoKnHTr0AB+sd2X9HeUt7058ScJX6VjnOw8/JaylkNwY9GDMF5gPXqw6HfpM7na82Zw/blgmu00bOUJXa1bFDFdjuAT1+s5+JWu440y1Euqd8lUWlVYNzLzqWboe3KD19+0w+HgPRwvcLAVaypreU+itavL/dsfrM9yW/lnuS3vbo8G6fqGpLi2vkmvDwrV2Ds7vkWrb5rE+/vy7k9NhsO8yWfl2jiemoWWCoopNXO3If3sx+7vtM14Vj/0nH/r3/tmmsa/l14/E1N17CuoJXvY3RQDQyAk+7cxveVn+rveVn+sz4wZNlWFS1Vj1sctQWRmUkeW/TcekxvHet5GPpeAlFjo2RWnm2g/bKiofZ5u43J3379J1/FzXse+mrGx7FuZLvOtas8yVrylVBYdNyW7fD4iZ3VczTBp+Fj6pvy20UmrZLPskIBzh1Gy7b+/se0k9SbiYzUx3GGr4ZxbUV9J1dvawyENZkEB+o33UfaB267bH3GejafXatVa5Diy5UUW2KvKHcDq23pvPKuJuAsDHxbMnHzieROZEsap/MPooKgdT6dJufhplXW6bS15ZiGsVGY7k1hth+Hb6TPk9472nk94722mDEhnBwN5IiQduJIno2rkDMJw9wth6ebGxEZDaFD81jPuASR37d5mol2u6TH65o9GdT5GUparnV9gxU8w326j5zIRGzenXwMKuilKKgRVWgRASSQoHbc950NB4bxcA3HFRlN5Q28zs25Xm2237ffMy0Rs3WC4g4Qwc9g+TV/tQNvNQlHI9AxHf6y8P8JYOAS2NTtYRsbXJdwPUAnsPlM5Pytya0IV7EVm+6rOoY/IE9Y5XpeV1rbGa/wzhZ+3tVIdlGy2qSlgHu5h1I+BmN0zw90zHcWLSbGU7r5rl1B9/L2m1T8bMmtWCvYis33VZ1DH5A95OVJllrW3nPjf/AYn9s/6kz+Z4fabkOLnpZWbZnWt2RHYjqdh2+k2m2pW++qtt25lB2/Gcped1qNc7qSPwxMOqmpaaUWupF5VRRsAPX/GdDh/h3F09XXERkWxlZwzs+5AIHft3mR9pr5/L508z/l868/6Pec2YDqSAPeTtM7rG6xWTw5i2ZaZzoxyawAj87BQACB9nse5nZ1jScfMqNOVWtib7gHurfylPcH5Ttecv8pf0hOSsD1BBHvB3k3TdargeHmmU2CwUtYVO6ra7OgP9U9D9ZsGp4FeTS+PcCarFCuoJU7bg7Ajt2nZLAdzt84i5Wlyt92uno+l04dK4+OpWpCxVSxYjmYsep+JnR4h4Ww8/lOVXu6DlW1SVcLuTy7juNyeh95makmeV3s3d7a0nAmnCg44pPls6u7c7eY7KDtu3fYbnp26zJZuhYt9CY11S2U1qq1hurJsNgVbuDt6zJRHK/k5X8tQo8N9LRubynfY7hGtYr9ffNropWtVStVREUKiKAFVR2AA7Cc5DJcre6XK3uhkiJhkiSIHaiSJ2Vyicd43gconHeIHKSSIEt5uVuTbn5Tyc33ebbpv8N5p2n8EYiUWNqnJk5Npd8jLsYg9+nIT93YbTb7rVRWdyFRVLMx7KoG5JmG1PSMLVaa2sPnVbManrsZQd+56d+3rNS6bxumC4J1W2rR8i+wl68X2n2RmJ3sprXdBv7txyzhwtwli5eCuRn1+flZoa229iedAxPJyH+Lsu3/adHTr7nwNb05n84acllWPb3ZqgLNkO3qBVt9dvSbdwPctmm4RU7gY1af9SDkYfipmsrrbeV1uz8sf4cZ1tmNbj5D89uFlW4xc9SyLtykn8R8gJ2+PdUsxNOvupJFmy1ow7oXbl5h8RvMV4a/aOp3Kd0s1S7kYdjt13/BxNk4gxaLsW6rLda6HQq9jsqCv3NzN0BB2kupkzlqZtep4Bwnw1TkJyWrDjN5j53nkc3Pzf1j2jhc16zpVa54NpWwpd9pkLWV9mJUg77MD9YxtI1KqgVHU6vYq69xkpUfavIA36OTyg8vTm6z8/CPHKaYGI2F2TdYo9y7Kn/0i31va2+rd/bp8U8HaRh4d+QMY86oRSDfeea5uiDbm69SPwmy8FaUcPT8elvvhDZbv6O55iPpvt9JhuI/39qmJgA704v78zAOoYgjy0b/L3MZ2PEPOvWmuiivIZchyuTbjVmyyugfeVQOgZt9tz8Yu7JLS7sktatxdqdmbkYd9Z2wK9Sqox/8A3FoYF7h/RH3R9fjPVTPJeLNerevT6qcDNxq8bMqZFto5AyqPuJ16t8J6dped7RSl3l208+/+yuXksXYkfaX0k8k9Q8k9R25IicXIkiQmAJkiJlCSIkCJIgdmJInZViSIFiSIFiSIEdQwKsAVYEMD2II2IM1GjhLLxgatO1N8bFLEih6K7jXudyEduom3xLMrFmVjFcP6DThUtVWWsaxi+RbYd3usPdmmEXhDLpD1YGpPjYbsx9nNFdhr5vvBLD1UfKbhJHKryrG6ZoteLiDExiyKEYCzu/O3ew/HfrPzxdE/eTYeXa+UHR1stfo7BjuPkR6fKZaJOVTdaZ/5OzDV7I2q2nAA5PJFFQt8v0Q299ptmFiV0VpTSvJXWoVFHoon7RFytLlb2wug6AMW7LyHsN1+Xbzu5XlCIN+WtRueg3/uHumaiSZt2lu2G4l0IZvs29hr9nyUvGy78xX+L8JmTEkbNkRJvMoEyREgSREgSRIZBd4kiB2IlidlIiICIiAiIgIiIEMREgSREBERIJERAkRECGSImahJESBJEQBkiJAiIg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Υποκαλιαιμία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200400" y="914400"/>
            <a:ext cx="2743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47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Συχνή σε νοσηλευόμενους αλκοολικούς ασθενείς ή σε ασθενείς με αλκοολική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κετοξέωση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622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l-G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Αιτίες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270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5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Υπομαγνησιαιμία 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5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Έμετοι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5"/>
              </a:buBlip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Α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πόσυρση από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το αλκοόλ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5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Υπερινσουλιναιμία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00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υσλειτουργία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Na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K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ATP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άσης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Διαταραχές επαναρρόφησης Κ</a:t>
            </a:r>
            <a:r>
              <a:rPr lang="el-GR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στο εγγύς εσπειραμένο σωληνάριο &amp; απέκκρισης στον άπω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νεφρώνα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Απώλειες Κ</a:t>
            </a:r>
            <a:r>
              <a:rPr lang="el-GR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στα κόπρανα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784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Μεταβολική αλκάλωση &amp; υπογκαιμία → αύξηση στην απέκκριση των μη επαναρροφούμενων διττανθρακικών → διττανθρακουρία → καλιούρηση &amp; υποκαλιαιμία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4419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Αναπνευστική αλκάλωση </a:t>
            </a:r>
            <a:r>
              <a:rPr lang="el-GR" sz="2000" b="1">
                <a:solidFill>
                  <a:schemeClr val="bg1"/>
                </a:solidFill>
                <a:latin typeface="Arial"/>
                <a:ea typeface="Calibri"/>
              </a:rPr>
              <a:t>και β-αδρενεργική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ενεργοποίηση → είσοδος καλίου ενδοκυττάρια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build="allAtOnce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00400" y="914400"/>
            <a:ext cx="2743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Διόρθωση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υποκαλιαιμίας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Διάγνωση και θεραπεία των υποκείμενων καταστάσεων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Διόρθωση της υπομαγνησιαιμίας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Σε ασυμπτωματική υποκαλιαιμία η θεραπεία με από του στόματος άλατα καλίου είναι η θεραπεία εκλογής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K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+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&lt;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2,5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-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,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0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/L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→ χορήγηση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iv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20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/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L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ανά 2-3 ώρες (μέγιστη δόση 10-20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/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h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)</a:t>
            </a:r>
            <a:endParaRPr lang="en-US" sz="2000" b="1" dirty="0">
              <a:solidFill>
                <a:srgbClr val="FFFF00"/>
              </a:solidFill>
              <a:latin typeface="Arial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Υποκαλιαιμία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Υποφωσφαταιμία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914400"/>
            <a:ext cx="3505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066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Η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2</a:t>
            </a:r>
            <a:r>
              <a:rPr lang="el-GR" sz="2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η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συχνότερη ηλεκτρολυτική διαταραχή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(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29,1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%)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l-G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Αιτίες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581400"/>
            <a:ext cx="944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Σύνθεση πρωτεϊνών &amp; ενδοκυττάρια μεταφορά της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ea typeface="Calibri"/>
              </a:rPr>
              <a:t>Glu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( ο μεταβολισμός της απαιτεί τη χρήση PO</a:t>
            </a:r>
            <a:r>
              <a:rPr lang="el-GR" sz="2000" b="1" baseline="-25000" dirty="0">
                <a:solidFill>
                  <a:schemeClr val="bg1"/>
                </a:solidFill>
                <a:latin typeface="Arial"/>
                <a:ea typeface="Calibri"/>
              </a:rPr>
              <a:t>4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3-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)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67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Αιθανόλη → διαταραχές στο εγγύς εσπειραμένο σωληνάριο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00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Υπομαγνησιαιμία → διαταραχές στο εγγύς εσπειραμένο σωληνάριο → αυξημένες νεφρικές απώλειες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PO</a:t>
            </a:r>
            <a:r>
              <a:rPr lang="en-US" sz="2000" b="1" baseline="-25000" dirty="0">
                <a:solidFill>
                  <a:schemeClr val="bg1"/>
                </a:solidFill>
                <a:latin typeface="Arial"/>
                <a:ea typeface="Calibri"/>
              </a:rPr>
              <a:t>4</a:t>
            </a:r>
            <a:r>
              <a:rPr lang="en-US" sz="2000" b="1" baseline="30000" dirty="0">
                <a:solidFill>
                  <a:schemeClr val="bg1"/>
                </a:solidFill>
                <a:latin typeface="Arial"/>
                <a:ea typeface="Calibri"/>
              </a:rPr>
              <a:t>3-</a:t>
            </a:r>
            <a:endParaRPr lang="el-GR" sz="20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38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Μεταβολική οξέωση → βλάβη στη μεταφορά PO</a:t>
            </a:r>
            <a:r>
              <a:rPr lang="el-GR" sz="2000" b="1" baseline="-25000" dirty="0">
                <a:solidFill>
                  <a:schemeClr val="bg1"/>
                </a:solidFill>
                <a:latin typeface="Arial"/>
                <a:ea typeface="Calibri"/>
              </a:rPr>
              <a:t>4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3-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στο εγγύς εσπειραμένο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σωληνάριο→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αυξημένη απέκκριση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PO</a:t>
            </a:r>
            <a:r>
              <a:rPr lang="en-US" sz="2000" b="1" baseline="-25000" dirty="0">
                <a:solidFill>
                  <a:schemeClr val="bg1"/>
                </a:solidFill>
                <a:latin typeface="Arial"/>
                <a:ea typeface="Calibri"/>
              </a:rPr>
              <a:t>4</a:t>
            </a:r>
            <a:r>
              <a:rPr lang="en-US" sz="2000" b="1" baseline="30000" dirty="0">
                <a:solidFill>
                  <a:schemeClr val="bg1"/>
                </a:solidFill>
                <a:latin typeface="Arial"/>
                <a:ea typeface="Calibri"/>
              </a:rPr>
              <a:t>3-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endParaRPr lang="el-GR" sz="2000" b="1" baseline="30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828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Αυξημένη ενδοκυττάρια είσοδος του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PO</a:t>
            </a:r>
            <a:r>
              <a:rPr lang="el-GR" sz="2000" b="1" baseline="-25000" dirty="0">
                <a:solidFill>
                  <a:srgbClr val="FFFF00"/>
                </a:solidFill>
                <a:latin typeface="Arial"/>
                <a:ea typeface="Times New Roman"/>
              </a:rPr>
              <a:t>4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Times New Roman"/>
              </a:rPr>
              <a:t>3-</a:t>
            </a:r>
            <a:endParaRPr lang="en-US" sz="2000" b="1" baseline="30000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Χρόνιο διαρροϊκό σύνδρομο &amp; έλλειψη βιταμίνης D</a:t>
            </a:r>
            <a:r>
              <a:rPr lang="el-GR" sz="2000" b="1" baseline="-25000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endParaRPr lang="en-US" sz="2000" b="1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Επανασίτιση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Μειωμένη επαναρρόφηση και έντονη φωσφατουρία</a:t>
            </a: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Υπομαγνησιαιμία</a:t>
            </a: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Μεταβολική οξέωση</a:t>
            </a: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Τροφές με χαμηλή περιεκτικότητα σε PO</a:t>
            </a:r>
            <a:r>
              <a:rPr lang="el-GR" sz="2000" b="1" baseline="-25000" dirty="0">
                <a:solidFill>
                  <a:srgbClr val="FFFF00"/>
                </a:solidFill>
                <a:latin typeface="Arial"/>
                <a:ea typeface="Times New Roman"/>
              </a:rPr>
              <a:t>4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Times New Roman"/>
              </a:rPr>
              <a:t>3-</a:t>
            </a:r>
            <a:endParaRPr lang="el-GR" sz="20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362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Συνυπάρχουσα αναπνευστική αλκάλωση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Υπερινσουλιναιμία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Αυξημένα επίπεδα κατεχολαμινών, ειδικά σε άτομα με απόσυρση από το αλκοόλ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  <p:bldP spid="1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Υποφωσφαταιμία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914400"/>
            <a:ext cx="3505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Διόρθωση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υποφωσφαταιμίας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Σε αλκοολικούς με ασυμπτωματική υποφωσφαταιμία (PO</a:t>
            </a:r>
            <a:r>
              <a:rPr lang="el-GR" sz="2000" b="1" baseline="-25000" dirty="0">
                <a:solidFill>
                  <a:srgbClr val="FFFF00"/>
                </a:solidFill>
                <a:latin typeface="Arial"/>
                <a:ea typeface="Calibri"/>
              </a:rPr>
              <a:t>4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3-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&lt;2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mg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/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dl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) → χορήγηση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p.o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PO</a:t>
            </a:r>
            <a:r>
              <a:rPr lang="el-GR" sz="2000" b="1" baseline="-25000" dirty="0">
                <a:solidFill>
                  <a:srgbClr val="FFFF00"/>
                </a:solidFill>
                <a:latin typeface="Arial"/>
                <a:ea typeface="Calibri"/>
              </a:rPr>
              <a:t>4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3-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η θεραπεία εκλογής (15-20 mg/kgΒΣ/24ωρο)  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Συμπτώματα και τιμές PO</a:t>
            </a:r>
            <a:r>
              <a:rPr lang="el-GR" sz="2000" b="1" baseline="-25000" dirty="0">
                <a:solidFill>
                  <a:srgbClr val="FFFF00"/>
                </a:solidFill>
                <a:latin typeface="Arial"/>
                <a:ea typeface="Calibri"/>
              </a:rPr>
              <a:t>4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3-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&lt;1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mg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/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dl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→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iv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χορήγηση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Αποφυγή διαλυμάτων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D/W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Υπονατριαίμια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914400"/>
            <a:ext cx="28956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430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Συνήθης ηλεκτρολυτική διαταραχή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(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17,3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%)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l-G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Αιτίες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574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Υπογκαιμία 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Ψευδοϋπονατριαιμία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«Σύνδρομο ποτομανίας» (beer potomania syndrome)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«Σύνδρομο επανατοποθέτησης </a:t>
            </a:r>
            <a:r>
              <a:rPr lang="el-GR" sz="2000" b="1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ωσμοϋποδοχέα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» (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reset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osmostat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syndrome)</a:t>
            </a:r>
            <a:endParaRPr lang="el-GR" sz="20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Αλκοολική κίρρωση του ήπατος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90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Γαστρεντερικές απώλειες - διουρητικά → μείωση του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εξωκυττάριου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όγκου → αύξηση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ADH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&amp; δίψα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004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Υπερτριγλυκεριδαιμία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λόγω αλκοόλ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782199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Κατανάλωση μεγάλων ποσοτήτων μπύρας (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υποωσμωτική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)11000 → υποτονικότητα πλάσματος &amp; αναστολή ADH → αυξημένη διούρηση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/>
              </a:rPr>
              <a:t> Υποθρεπτικοί αλκοολικοί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/>
              </a:rPr>
              <a:t> Μέγιστη αραιωτική ικανότητα των νεφρών 50 </a:t>
            </a:r>
            <a:r>
              <a:rPr lang="en-US" sz="2000" b="1" dirty="0" err="1">
                <a:solidFill>
                  <a:schemeClr val="bg1"/>
                </a:solidFill>
                <a:latin typeface="Arial"/>
              </a:rPr>
              <a:t>mOsm</a:t>
            </a:r>
            <a:r>
              <a:rPr lang="en-US" sz="2000" b="1" dirty="0">
                <a:solidFill>
                  <a:schemeClr val="bg1"/>
                </a:solidFill>
                <a:latin typeface="Arial"/>
              </a:rPr>
              <a:t>/Kg H</a:t>
            </a:r>
            <a:r>
              <a:rPr lang="en-US" sz="2000" b="1" baseline="-25000" dirty="0">
                <a:solidFill>
                  <a:schemeClr val="bg1"/>
                </a:solidFill>
                <a:latin typeface="Arial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Arial"/>
              </a:rPr>
              <a:t>O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</a:rPr>
              <a:t>Κατανάλωση μεγάλων ποσοτήτων </a:t>
            </a:r>
            <a:r>
              <a:rPr lang="en-US" sz="2000" b="1" dirty="0">
                <a:solidFill>
                  <a:schemeClr val="bg1"/>
                </a:solidFill>
                <a:latin typeface="Arial"/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  <a:latin typeface="Arial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Arial"/>
              </a:rPr>
              <a:t>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9960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Κακή θρέψη → ελαττωματικός κυτταρικός μεταβολισμός → διαταραχές των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ωσμοϋποδοχέων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→ μειωμένη ικανότητα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ωσμωρύθμισης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670" y="564002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Κατακράτηση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Na</a:t>
            </a:r>
            <a:r>
              <a:rPr lang="en-US" sz="2000" b="1" baseline="30000" dirty="0">
                <a:solidFill>
                  <a:schemeClr val="bg1"/>
                </a:solidFill>
                <a:latin typeface="Arial"/>
                <a:ea typeface="Calibri"/>
              </a:rPr>
              <a:t>+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&amp; H</a:t>
            </a:r>
            <a:r>
              <a:rPr lang="en-US" sz="2000" b="1" baseline="-25000" dirty="0">
                <a:solidFill>
                  <a:schemeClr val="bg1"/>
                </a:solidFill>
                <a:latin typeface="Arial"/>
                <a:ea typeface="Calibri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O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 → 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ασκίτης</a:t>
            </a:r>
            <a:endParaRPr lang="el-GR" sz="2000" b="1" dirty="0">
              <a:solidFill>
                <a:schemeClr val="bg1"/>
              </a:solidFill>
              <a:latin typeface="Arial"/>
              <a:ea typeface="Calibri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l-GR" sz="2000" b="1" dirty="0" err="1">
                <a:solidFill>
                  <a:schemeClr val="bg1"/>
                </a:solidFill>
                <a:latin typeface="Arial"/>
              </a:rPr>
              <a:t>Ηπατονεφρικό</a:t>
            </a:r>
            <a:r>
              <a:rPr lang="el-GR" sz="2000" b="1" dirty="0">
                <a:solidFill>
                  <a:schemeClr val="bg1"/>
                </a:solidFill>
                <a:latin typeface="Arial"/>
              </a:rPr>
              <a:t> σύνδρομο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Image result for beer potomania syndro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98390"/>
            <a:ext cx="8686800" cy="2819400"/>
          </a:xfrm>
          <a:prstGeom prst="rect">
            <a:avLst/>
          </a:prstGeom>
          <a:noFill/>
        </p:spPr>
      </p:pic>
      <p:pic>
        <p:nvPicPr>
          <p:cNvPr id="13" name="Picture 2" descr="Image result for alcoholic liver cirrhos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70" y="224418"/>
            <a:ext cx="9021712" cy="6148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Υπονατριαίμια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24200" y="914400"/>
            <a:ext cx="28956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Διόρθωση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υπονατριαιμίας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Ασθενείς με συμπτώματα → γρήγορη χορήγηση 100-150 ml 3%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NaCl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με αναμενόμενη αύξηση του νατρίου ορού κατά 2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/L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Ακολούθως η θεραπεία στηρίζεται στην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Calibri"/>
              </a:rPr>
              <a:t>κλινικοεργαστηριακή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εικόνα του ασθενή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Ο ρυθμός αύξησης του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Na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+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δεν πρέπει να υπερβαίνει τα 6-8mEq/L/24h</a:t>
            </a:r>
            <a:endParaRPr lang="en-US" sz="2000" b="1" dirty="0">
              <a:solidFill>
                <a:srgbClr val="FFFF00"/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Συμπερασματικά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914400"/>
            <a:ext cx="34290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143000"/>
            <a:ext cx="9372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Οι οξεοβασικές και ηλεκτρολυτικές διαταραχές στους αλκοολικούς ασθενείς παίζουν κεντρικό ρόλο στη νοσηρότητα και θνητότητά τους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Η υπομαγνησιαιμία (και οι εξαιτίας της υποκαλιαιμία και υπασβεστιαιμία) είναι η συχνότερη ηλεκτρολυτική διαταραχή, ακολουθούμενη από την υποφωσφαταιμία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Η υπονατριαιμία (ιδιαίτερα στα πλαίσια του «συνδρόμου ποτομανίας») πρέπει να προσεγγίζεται με μεγάλη προσοχή και η θεραπεία πάντοτε πρέπει να στηρίζεται στις τρέχουσες οδηγίες για το νάτριο</a:t>
            </a:r>
            <a:endParaRPr lang="en-US" sz="2000" b="1" dirty="0">
              <a:solidFill>
                <a:srgbClr val="FFFF00"/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Εργασίες\Ηλεκτρολυτικές διαταραχές των αλκοολικών\PPT\the-simpsons-homer-to-alcoh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4680520" cy="56528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Σας ευχαριστώ για την προσοχή σας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Αλκοολισμός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4200" y="914400"/>
            <a:ext cx="28194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6245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Διαταραχή από χρήση αλκοόλ (αιθανόλη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Arial"/>
                <a:ea typeface="Times New Roman"/>
              </a:rPr>
              <a:t>2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H</a:t>
            </a:r>
            <a:r>
              <a:rPr lang="en-US" sz="2000" b="1" baseline="-25000" dirty="0">
                <a:solidFill>
                  <a:srgbClr val="FFFF00"/>
                </a:solidFill>
                <a:latin typeface="Arial"/>
                <a:ea typeface="Times New Roman"/>
              </a:rPr>
              <a:t>6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O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)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208.000.000 αλκοολικοί σε όλο τον κόσμο (4,1% του πληθυσμού άνω των 15 ετών) – Π.Ο.Υ. 2010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O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5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Times New Roman"/>
              </a:rPr>
              <a:t>ος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παράγοντας κινδύνου για αναπηρίες παγκοσμίως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22-26% των εισαγωγών στα νοσοκομεία στις Η.Π.Α σχετίζεται με τη λήψη αλκοόλ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</p:txBody>
      </p:sp>
      <p:pic>
        <p:nvPicPr>
          <p:cNvPr id="5" name="Picture 6" descr="Image result for ethan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564904"/>
            <a:ext cx="3657600" cy="2619022"/>
          </a:xfrm>
          <a:prstGeom prst="rect">
            <a:avLst/>
          </a:prstGeom>
          <a:noFill/>
        </p:spPr>
      </p:pic>
      <p:pic>
        <p:nvPicPr>
          <p:cNvPr id="7" name="Picture 2" descr="Image result for who alcoholism prevalence 2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Αιθανόλη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914400"/>
            <a:ext cx="1981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62454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Απορρόφηση με διάχυση: 20% από στόμαχο, 80% από λεπτό έντερο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Διαπερνά τον αιματοεγκεφαλικό φραγμό και τον πλακούντα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Μέσος ρυθμός μεταβολισμού: 6 - 8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Times New Roman"/>
              </a:rPr>
              <a:t>gr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(7,5-10 ml)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/h</a:t>
            </a:r>
            <a:endParaRPr lang="el-GR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Ο μεταβολισμός γίνεται στο ήπαρ μέσω 3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Times New Roman"/>
              </a:rPr>
              <a:t>ενζυμικών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συστημάτων</a:t>
            </a:r>
          </a:p>
          <a:p>
            <a:pPr>
              <a:lnSpc>
                <a:spcPct val="200000"/>
              </a:lnSpc>
              <a:buFontTx/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Ο ρυθμός απομάκρυνσης: 9 - 36 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Times New Roman"/>
              </a:rPr>
              <a:t>mg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/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Times New Roman"/>
              </a:rPr>
              <a:t>dl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/h (οι υψηλότερες τιμές στους χρόνιους αλκοολικούς)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10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Αλκοολική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δεϋδρογονάση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(ADH) (το σημαντικότερο από τα 3 ένζυμα)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Μικροσωμιακό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οξειδωτικό σύστημα της αιθανόλης (για μεγάλες ποσότητες αλκοόλης και σε χρόνιους αλκοολικούς)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Καταλάσης</a:t>
            </a:r>
            <a:r>
              <a:rPr lang="el-GR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(σπάνια)</a:t>
            </a:r>
          </a:p>
        </p:txBody>
      </p:sp>
      <p:pic>
        <p:nvPicPr>
          <p:cNvPr id="6" name="Picture 4" descr="Image result for alcohol metabolism in l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>
          <a:xfrm>
            <a:off x="914400" y="1828800"/>
            <a:ext cx="2286000" cy="6858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4495800" y="1752600"/>
            <a:ext cx="3276600" cy="838200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Αιθανόλη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81400" y="914400"/>
            <a:ext cx="19812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124744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Σε εμβρυικό στάδιο η χορήγηση αλκοόλ διαταράσσει τη φυσιολογική νεφρική οργανογένεση (τοξική επίδραση αιθανόλης &amp; ακεταλδεΰδης)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 Η αιθανόλη παρεμβαίνει στη λειτουργία της Na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Times New Roman"/>
              </a:rPr>
              <a:t>+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-K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Times New Roman"/>
              </a:rPr>
              <a:t>+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-</a:t>
            </a:r>
            <a:r>
              <a:rPr lang="el-GR" sz="2000" b="1" dirty="0" err="1">
                <a:solidFill>
                  <a:srgbClr val="FFFF00"/>
                </a:solidFill>
                <a:latin typeface="Arial"/>
                <a:ea typeface="Times New Roman"/>
              </a:rPr>
              <a:t>ATPάσης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και η ακεταλδεΰδη στη δραστηριότητα ενδοκυττάριων ενζύμων → λειτουργική ανεπάρκεια των σωληναριακών κυττάρων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Συχνές οξεοβασικές διαταραχές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Αλκοολική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κετοξέωση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Αλκοολική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κετοξέωση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μεταβολική αλκάλωση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Αλκοολική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κετοξέωση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αναπνευστική αλκάλωση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Αλκοολική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κετοξέωση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και μεταβολική &amp; αναπνευστική αλκάλωση</a:t>
            </a:r>
          </a:p>
        </p:txBody>
      </p:sp>
      <p:pic>
        <p:nvPicPr>
          <p:cNvPr id="6" name="Picture 2" descr="Image result for sodium potassium pu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88" y="4149080"/>
            <a:ext cx="8979112" cy="2715724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1524000" y="4655004"/>
            <a:ext cx="1219200" cy="1447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4114800" y="4655004"/>
            <a:ext cx="1219200" cy="1447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6553200" y="4731204"/>
            <a:ext cx="1219200" cy="1447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Υπομαγνησιαίμια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914400"/>
            <a:ext cx="3505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Η συχνότερη ηλεκτρολυτική διαταραχή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(30-80%)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l-G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Αιτίες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9144000" cy="245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Αυξημένες νεφρικές απώλειες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Μ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ειωμένη πρόσληψη (υποθρεπτικοί αλκοολικοί)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Α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υξημένη ενδοκυττάρια είσοδος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Α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υξημένες απώλειες από το γαστρεντερικό σύστημα</a:t>
            </a:r>
            <a:endParaRPr lang="el-GR" sz="20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3505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Μεταβολική οξέωση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Υποφωσφαταιμία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Άμεση μαγνησιουρική επίδραση του αλκοόλ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Υποπαραθυρεοειδισμός ( + υπασβεστιαιμία)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44737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Αναπνευστική αλκάλωση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Αυξημένη παραγωγή κατεχολαμινών</a:t>
            </a:r>
          </a:p>
        </p:txBody>
      </p:sp>
      <p:pic>
        <p:nvPicPr>
          <p:cNvPr id="12" name="Picture 2" descr="Image result for kidney excre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07716"/>
            <a:ext cx="2345293" cy="3733801"/>
          </a:xfrm>
          <a:prstGeom prst="rect">
            <a:avLst/>
          </a:prstGeom>
          <a:noFill/>
        </p:spPr>
      </p:pic>
      <p:sp>
        <p:nvSpPr>
          <p:cNvPr id="13" name="Curved Left Arrow 12"/>
          <p:cNvSpPr/>
          <p:nvPr/>
        </p:nvSpPr>
        <p:spPr>
          <a:xfrm rot="20705195">
            <a:off x="6684640" y="3584116"/>
            <a:ext cx="914400" cy="2286000"/>
          </a:xfrm>
          <a:prstGeom prst="curvedLeftArrow">
            <a:avLst>
              <a:gd name="adj1" fmla="val 25000"/>
              <a:gd name="adj2" fmla="val 53055"/>
              <a:gd name="adj3" fmla="val 250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4" name="Picture 6" descr="Image result for skinny sick alcohol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4664"/>
            <a:ext cx="8856984" cy="6277077"/>
          </a:xfrm>
          <a:prstGeom prst="rect">
            <a:avLst/>
          </a:prstGeom>
          <a:noFill/>
        </p:spPr>
      </p:pic>
      <p:sp>
        <p:nvSpPr>
          <p:cNvPr id="15" name="AutoShape 4" descr="Image result for skinny sick alcoholic"/>
          <p:cNvSpPr>
            <a:spLocks noChangeAspect="1" noChangeArrowheads="1"/>
          </p:cNvSpPr>
          <p:nvPr/>
        </p:nvSpPr>
        <p:spPr bwMode="auto">
          <a:xfrm>
            <a:off x="1127401" y="-373062"/>
            <a:ext cx="441739" cy="348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" name="Picture 10" descr="Image result for intestinal sys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50540"/>
            <a:ext cx="8784976" cy="6518820"/>
          </a:xfrm>
          <a:prstGeom prst="rect">
            <a:avLst/>
          </a:prstGeom>
          <a:noFill/>
        </p:spPr>
      </p:pic>
      <p:sp>
        <p:nvSpPr>
          <p:cNvPr id="31" name="Curved Left Arrow 30"/>
          <p:cNvSpPr/>
          <p:nvPr/>
        </p:nvSpPr>
        <p:spPr>
          <a:xfrm>
            <a:off x="4617892" y="4881420"/>
            <a:ext cx="1484785" cy="1843962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5400000">
            <a:off x="3429038" y="973643"/>
            <a:ext cx="1443100" cy="1608517"/>
          </a:xfrm>
          <a:prstGeom prst="curvedRightArrow">
            <a:avLst>
              <a:gd name="adj1" fmla="val 25000"/>
              <a:gd name="adj2" fmla="val 47001"/>
              <a:gd name="adj3" fmla="val 25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3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97390" y="4531737"/>
            <a:ext cx="989856" cy="685547"/>
          </a:xfrm>
          <a:prstGeom prst="rect">
            <a:avLst/>
          </a:prstGeom>
          <a:noFill/>
        </p:spPr>
      </p:pic>
      <p:pic>
        <p:nvPicPr>
          <p:cNvPr id="34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3590" y="2398137"/>
            <a:ext cx="989856" cy="685547"/>
          </a:xfrm>
          <a:prstGeom prst="rect">
            <a:avLst/>
          </a:prstGeom>
          <a:noFill/>
        </p:spPr>
      </p:pic>
      <p:pic>
        <p:nvPicPr>
          <p:cNvPr id="27" name="Picture 8" descr="Image result for human cel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60648"/>
            <a:ext cx="8892480" cy="6292553"/>
          </a:xfrm>
          <a:prstGeom prst="rect">
            <a:avLst/>
          </a:prstGeom>
          <a:noFill/>
        </p:spPr>
      </p:pic>
      <p:pic>
        <p:nvPicPr>
          <p:cNvPr id="28" name="Picture 27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48680"/>
            <a:ext cx="1031012" cy="729572"/>
          </a:xfrm>
          <a:prstGeom prst="rect">
            <a:avLst/>
          </a:prstGeom>
          <a:noFill/>
        </p:spPr>
      </p:pic>
      <p:pic>
        <p:nvPicPr>
          <p:cNvPr id="29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620688"/>
            <a:ext cx="1031012" cy="729572"/>
          </a:xfrm>
          <a:prstGeom prst="rect">
            <a:avLst/>
          </a:prstGeom>
          <a:noFill/>
        </p:spPr>
      </p:pic>
      <p:pic>
        <p:nvPicPr>
          <p:cNvPr id="35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5589240"/>
            <a:ext cx="1031012" cy="729572"/>
          </a:xfrm>
          <a:prstGeom prst="rect">
            <a:avLst/>
          </a:prstGeom>
          <a:noFill/>
        </p:spPr>
      </p:pic>
      <p:pic>
        <p:nvPicPr>
          <p:cNvPr id="36" name="Picture 4" descr="Αποτέλεσμα εικόνας για magnesiu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445224"/>
            <a:ext cx="1031012" cy="729572"/>
          </a:xfrm>
          <a:prstGeom prst="rect">
            <a:avLst/>
          </a:prstGeom>
          <a:noFill/>
        </p:spPr>
      </p:pic>
      <p:sp>
        <p:nvSpPr>
          <p:cNvPr id="37" name="Left Arrow 36"/>
          <p:cNvSpPr/>
          <p:nvPr/>
        </p:nvSpPr>
        <p:spPr>
          <a:xfrm rot="18998995">
            <a:off x="6069631" y="1568853"/>
            <a:ext cx="1417642" cy="311285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Left Arrow 37"/>
          <p:cNvSpPr/>
          <p:nvPr/>
        </p:nvSpPr>
        <p:spPr>
          <a:xfrm rot="2260963">
            <a:off x="5959448" y="5053965"/>
            <a:ext cx="1417643" cy="31128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Left Arrow 38"/>
          <p:cNvSpPr/>
          <p:nvPr/>
        </p:nvSpPr>
        <p:spPr>
          <a:xfrm rot="8237821">
            <a:off x="1753329" y="4804561"/>
            <a:ext cx="1417642" cy="311284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Left Arrow 39"/>
          <p:cNvSpPr/>
          <p:nvPr/>
        </p:nvSpPr>
        <p:spPr>
          <a:xfrm rot="13531724">
            <a:off x="1625554" y="1597794"/>
            <a:ext cx="1269824" cy="347521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build="allAtOnce"/>
      <p:bldP spid="11" grpId="0" build="allAtOnce"/>
      <p:bldP spid="13" grpId="0" animBg="1"/>
      <p:bldP spid="13" grpId="1" animBg="1"/>
      <p:bldP spid="15" grpId="0"/>
      <p:bldP spid="31" grpId="0" animBg="1"/>
      <p:bldP spid="31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Αποτέλεσμα εικόνας για sod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AutoShape 6" descr="Αποτέλεσμα εικόνας για sodiu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Υπομαγνησιαίμια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819400" y="914400"/>
            <a:ext cx="3505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Συνοδές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ηλεκτρολυτικές διαταραχές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62200"/>
            <a:ext cx="9144000" cy="1227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Υπασβεστιαιμία</a:t>
            </a:r>
          </a:p>
          <a:p>
            <a:pPr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 Υποκαλιαιμία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73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Υπομαγνησιαιμία → μειωμένη έκκριση ή και αντίσταση στη δράση της ΡΤΗ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629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υσλειτουργία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Na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K</a:t>
            </a:r>
            <a:r>
              <a:rPr lang="el-GR" sz="2000" b="1" baseline="30000" dirty="0">
                <a:solidFill>
                  <a:schemeClr val="bg1"/>
                </a:solidFill>
                <a:latin typeface="Arial"/>
                <a:ea typeface="Calibri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/>
                <a:ea typeface="Calibri"/>
              </a:rPr>
              <a:t>-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Calibri"/>
              </a:rPr>
              <a:t>ATP</a:t>
            </a:r>
            <a:r>
              <a:rPr lang="el-GR" sz="2000" b="1" dirty="0" err="1">
                <a:solidFill>
                  <a:schemeClr val="bg1"/>
                </a:solidFill>
                <a:latin typeface="Arial"/>
                <a:ea typeface="Calibri"/>
              </a:rPr>
              <a:t>άσης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Διαταραχές επαναρρόφησης Κ</a:t>
            </a:r>
            <a:r>
              <a:rPr lang="el-GR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στο εγγύς εσπειραμένο σωληνάριο &amp; απέκκρισης στον άπω </a:t>
            </a:r>
            <a:r>
              <a:rPr lang="el-GR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νεφρώνα</a:t>
            </a: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Απώλειες Κ</a:t>
            </a:r>
            <a:r>
              <a:rPr lang="el-GR" sz="20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στα κόπρανα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Υπομαγνησιαίμια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19400" y="914400"/>
            <a:ext cx="35052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Διόρθωση υπομαγνησιαιμίας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743200"/>
            <a:ext cx="9144000" cy="1850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Mg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2+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&lt;0,8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/L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→ χορήγηση 32-64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σε 12-24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h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Mg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2+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&lt;0,8-1,2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/L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→ χορήγηση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16-32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σε 6-12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h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Mg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2+</a:t>
            </a:r>
            <a:r>
              <a:rPr lang="el-GR" sz="2000" b="1" baseline="30000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&lt;1,2-1,6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/L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→ χορήγηση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8-16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Calibri"/>
              </a:rPr>
              <a:t>mEq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Calibri"/>
              </a:rPr>
              <a:t> </a:t>
            </a:r>
            <a:endParaRPr lang="el-GR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Υπασβεστιαιμία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95600" y="914400"/>
            <a:ext cx="33528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Συχνή ηλεκτρολυτική διαταραχή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(5-15%)</a:t>
            </a:r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3622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l-G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Αιτίες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667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</a:rPr>
              <a:t>Υπομαγνησιαιμία (η κυριότερη αιτία)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Αναπνευστική αλκάλωση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Μειωμένη πρόσληψη ή κακή απορρόφηση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Ca</a:t>
            </a:r>
            <a:r>
              <a:rPr lang="en-US" sz="2000" b="1" baseline="30000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2+ </a:t>
            </a: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&amp; </a:t>
            </a:r>
            <a:r>
              <a:rPr lang="en-US" sz="2000" b="1" dirty="0" err="1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Vit</a:t>
            </a:r>
            <a:r>
              <a:rPr lang="en-US" sz="2000" b="1" dirty="0" smtClean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. </a:t>
            </a:r>
            <a:r>
              <a:rPr lang="el-GR" sz="2000" b="1" dirty="0" smtClean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D</a:t>
            </a:r>
            <a:endParaRPr lang="en-US" sz="2000" b="1" dirty="0">
              <a:solidFill>
                <a:srgbClr val="FFFF00"/>
              </a:solidFill>
              <a:latin typeface="Arial"/>
              <a:ea typeface="Times New Roman"/>
            </a:endParaRPr>
          </a:p>
          <a:p>
            <a:pPr>
              <a:lnSpc>
                <a:spcPct val="200000"/>
              </a:lnSpc>
              <a:buBlip>
                <a:blip r:embed="rId4"/>
              </a:buBlip>
            </a:pPr>
            <a:r>
              <a:rPr lang="en-US" sz="2000" b="1" dirty="0">
                <a:solidFill>
                  <a:srgbClr val="FFFF00"/>
                </a:solidFill>
                <a:latin typeface="Arial"/>
                <a:ea typeface="Times New Roman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Υποσιτισμός και </a:t>
            </a:r>
            <a:r>
              <a:rPr lang="el-GR" sz="2000" b="1" dirty="0" err="1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ψευδοϋπασβεστιαιμία</a:t>
            </a:r>
            <a:endParaRPr lang="el-GR" sz="2000" b="1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Υπασβεστιαιμία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95600" y="914400"/>
            <a:ext cx="3352800" cy="158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144780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Διόρθωση </a:t>
            </a:r>
            <a:r>
              <a:rPr lang="el-GR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υπασβεστιαιμίας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Σε χρόνιους αλκοολικούς συνήθως δεν χρειάζεται διόρθωση</a:t>
            </a:r>
          </a:p>
          <a:p>
            <a:pPr lvl="1">
              <a:lnSpc>
                <a:spcPct val="200000"/>
              </a:lnSpc>
              <a:buBlip>
                <a:blip r:embed="rId3"/>
              </a:buBlip>
            </a:pPr>
            <a:r>
              <a:rPr lang="el-GR" sz="2000" b="1" dirty="0">
                <a:solidFill>
                  <a:srgbClr val="FFFF00"/>
                </a:solidFill>
                <a:latin typeface="Arial"/>
                <a:ea typeface="Calibri"/>
              </a:rPr>
              <a:t> Αυτόματη αποκατάσταση μετά τη λύση της υπομαγνησιαιμίας</a:t>
            </a:r>
            <a:endParaRPr lang="en-US" sz="2000" b="1" dirty="0">
              <a:solidFill>
                <a:srgbClr val="FFFF00"/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993</Words>
  <Application>Microsoft Office PowerPoint</Application>
  <PresentationFormat>Προβολή στην οθόνη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1_Office Theme</vt:lpstr>
      <vt:lpstr>Office Theme</vt:lpstr>
      <vt:lpstr>2_Office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skn</cp:lastModifiedBy>
  <cp:revision>11</cp:revision>
  <dcterms:created xsi:type="dcterms:W3CDTF">2016-09-01T16:12:53Z</dcterms:created>
  <dcterms:modified xsi:type="dcterms:W3CDTF">2016-09-25T14:15:27Z</dcterms:modified>
</cp:coreProperties>
</file>